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9"/>
  </p:notesMasterIdLst>
  <p:sldIdLst>
    <p:sldId id="257" r:id="rId5"/>
    <p:sldId id="265" r:id="rId6"/>
    <p:sldId id="272" r:id="rId7"/>
    <p:sldId id="270" r:id="rId8"/>
    <p:sldId id="285" r:id="rId9"/>
    <p:sldId id="273" r:id="rId10"/>
    <p:sldId id="274" r:id="rId11"/>
    <p:sldId id="266" r:id="rId12"/>
    <p:sldId id="267" r:id="rId13"/>
    <p:sldId id="282" r:id="rId14"/>
    <p:sldId id="280" r:id="rId15"/>
    <p:sldId id="268" r:id="rId16"/>
    <p:sldId id="258" r:id="rId17"/>
    <p:sldId id="260" r:id="rId18"/>
    <p:sldId id="275" r:id="rId19"/>
    <p:sldId id="276" r:id="rId20"/>
    <p:sldId id="277" r:id="rId21"/>
    <p:sldId id="278" r:id="rId22"/>
    <p:sldId id="286" r:id="rId23"/>
    <p:sldId id="287" r:id="rId24"/>
    <p:sldId id="289" r:id="rId25"/>
    <p:sldId id="290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1A45E-D814-475D-9F95-15E020FB4C0C}" v="1721" dt="2025-05-01T16:24:46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5174-618E-4C46-A823-2577DA2F8012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4E526-0C0F-43DE-ADB2-D18ABEFA0E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55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herical_coordinate_system" TargetMode="External"/><Relationship Id="rId2" Type="http://schemas.openxmlformats.org/officeDocument/2006/relationships/hyperlink" Target="https://arxiv.org/pdf/2008.1181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nypaxton.org/Notes/MD.pdf" TargetMode="External"/><Relationship Id="rId4" Type="http://schemas.openxmlformats.org/officeDocument/2006/relationships/hyperlink" Target="https://en.wikipedia.org/wiki/Dipole_model_of_the_Earth%27s_magnetic_fiel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Video 25" descr="Line And Dots">
            <a:extLst>
              <a:ext uri="{FF2B5EF4-FFF2-40B4-BE49-F238E27FC236}">
                <a16:creationId xmlns:a16="http://schemas.microsoft.com/office/drawing/2014/main" id="{D22016C1-C302-4840-5529-96D466275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Trajectory of an Electron in Earth’s Magnetic 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Ramagiri JAIDHAR	-	EP23BTECH11021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Y VENKAT RAGHAV		-	EP23BTECH11035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BONU VIDYA SAGAR	-	EP23BTECH11006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ABE4F88-D77E-9D84-D896-D248479267F8}"/>
              </a:ext>
            </a:extLst>
          </p:cNvPr>
          <p:cNvGrpSpPr/>
          <p:nvPr/>
        </p:nvGrpSpPr>
        <p:grpSpPr>
          <a:xfrm>
            <a:off x="832104" y="883200"/>
            <a:ext cx="9473184" cy="5091600"/>
            <a:chOff x="694944" y="836298"/>
            <a:chExt cx="9473184" cy="50916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281048E-D2BD-0828-B3AD-D10AB5241CCA}"/>
                </a:ext>
              </a:extLst>
            </p:cNvPr>
            <p:cNvGrpSpPr/>
            <p:nvPr/>
          </p:nvGrpSpPr>
          <p:grpSpPr>
            <a:xfrm>
              <a:off x="694944" y="836298"/>
              <a:ext cx="9473184" cy="853709"/>
              <a:chOff x="694944" y="859536"/>
              <a:chExt cx="9473184" cy="85370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32C5D3-2AAC-D03B-8807-46D23C37D0D3}"/>
                  </a:ext>
                </a:extLst>
              </p:cNvPr>
              <p:cNvSpPr txBox="1"/>
              <p:nvPr/>
            </p:nvSpPr>
            <p:spPr>
              <a:xfrm>
                <a:off x="694944" y="859536"/>
                <a:ext cx="94731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We can show that these two algorithms generate identical trajectories. Replace t with t + </a:t>
                </a:r>
                <a:r>
                  <a:rPr lang="en-US" sz="2400" err="1"/>
                  <a:t>δt</a:t>
                </a:r>
                <a:r>
                  <a:rPr lang="en-US" sz="2400"/>
                  <a:t> in (1):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28FD3D9-3B68-D9BF-A3F6-9B7B6B1FE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39799" y="1275034"/>
                <a:ext cx="5010849" cy="438211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698C67-065F-BF07-C351-CB0B25836F2A}"/>
                </a:ext>
              </a:extLst>
            </p:cNvPr>
            <p:cNvGrpSpPr/>
            <p:nvPr/>
          </p:nvGrpSpPr>
          <p:grpSpPr>
            <a:xfrm>
              <a:off x="694944" y="1995689"/>
              <a:ext cx="9235440" cy="562902"/>
              <a:chOff x="694944" y="2189460"/>
              <a:chExt cx="9235440" cy="5629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33E42A-D49B-7C54-42DD-92092DD14342}"/>
                  </a:ext>
                </a:extLst>
              </p:cNvPr>
              <p:cNvSpPr txBox="1"/>
              <p:nvPr/>
            </p:nvSpPr>
            <p:spPr>
              <a:xfrm>
                <a:off x="694944" y="2189460"/>
                <a:ext cx="9235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We can rewrite (1) as: </a:t>
                </a:r>
                <a:endParaRPr lang="en-IN" sz="2400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383ACD1-E1E0-21DA-D5C9-361805C27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9850" y="2295098"/>
                <a:ext cx="3534268" cy="457264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2141DF-5FDE-C3B7-0C12-828BF585F63B}"/>
                </a:ext>
              </a:extLst>
            </p:cNvPr>
            <p:cNvGrpSpPr/>
            <p:nvPr/>
          </p:nvGrpSpPr>
          <p:grpSpPr>
            <a:xfrm>
              <a:off x="694944" y="2763036"/>
              <a:ext cx="9011535" cy="850521"/>
              <a:chOff x="734600" y="2512929"/>
              <a:chExt cx="9011535" cy="85052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3D2D93-6DA2-143A-ACE7-2F2AAE4814E8}"/>
                  </a:ext>
                </a:extLst>
              </p:cNvPr>
              <p:cNvSpPr txBox="1"/>
              <p:nvPr/>
            </p:nvSpPr>
            <p:spPr>
              <a:xfrm>
                <a:off x="734600" y="2512929"/>
                <a:ext cx="7488936" cy="457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adding these two equations we get: </a:t>
                </a:r>
                <a:endParaRPr lang="en-IN" sz="240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07668B1-0FEB-6BA3-2655-AEE248D60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5177" y="2934765"/>
                <a:ext cx="7220958" cy="42868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A3F400-D438-9961-7780-AFADB55FFC9D}"/>
                </a:ext>
              </a:extLst>
            </p:cNvPr>
            <p:cNvGrpSpPr/>
            <p:nvPr/>
          </p:nvGrpSpPr>
          <p:grpSpPr>
            <a:xfrm>
              <a:off x="694944" y="3947818"/>
              <a:ext cx="8117668" cy="523948"/>
              <a:chOff x="694944" y="3791050"/>
              <a:chExt cx="8117668" cy="52394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492E64-7862-2CA9-7078-80EA8BEF9E46}"/>
                  </a:ext>
                </a:extLst>
              </p:cNvPr>
              <p:cNvSpPr txBox="1"/>
              <p:nvPr/>
            </p:nvSpPr>
            <p:spPr>
              <a:xfrm>
                <a:off x="694944" y="3822192"/>
                <a:ext cx="685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The first quantity in brackets is: </a:t>
                </a:r>
                <a:endParaRPr lang="en-IN" sz="240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AC94D1A-97A4-7B89-62BB-5C703A19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291" y="3791050"/>
                <a:ext cx="3915321" cy="523948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B9C885-8C61-31EE-61DD-D6DB04B1D4B6}"/>
                </a:ext>
              </a:extLst>
            </p:cNvPr>
            <p:cNvGrpSpPr/>
            <p:nvPr/>
          </p:nvGrpSpPr>
          <p:grpSpPr>
            <a:xfrm>
              <a:off x="694944" y="4639165"/>
              <a:ext cx="8436832" cy="461665"/>
              <a:chOff x="813816" y="4270248"/>
              <a:chExt cx="8436832" cy="46166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874B3E-5E83-554A-B0A8-2ACFAADA7912}"/>
                  </a:ext>
                </a:extLst>
              </p:cNvPr>
              <p:cNvSpPr txBox="1"/>
              <p:nvPr/>
            </p:nvSpPr>
            <p:spPr>
              <a:xfrm>
                <a:off x="813816" y="4270248"/>
                <a:ext cx="84368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and using (2) we end up with: </a:t>
                </a:r>
                <a:endParaRPr lang="en-IN" sz="240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9ACDD6A-E303-CA03-EE90-D8C6D2258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7291" y="4353422"/>
                <a:ext cx="4143953" cy="295316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CA32BF-019B-29F6-7EA9-5E70190F36E3}"/>
                </a:ext>
              </a:extLst>
            </p:cNvPr>
            <p:cNvSpPr txBox="1"/>
            <p:nvPr/>
          </p:nvSpPr>
          <p:spPr>
            <a:xfrm>
              <a:off x="694944" y="5466233"/>
              <a:ext cx="7022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which is the same as the Verlet algorithm (3).</a:t>
              </a:r>
              <a:endParaRPr lang="en-IN" sz="2400"/>
            </a:p>
          </p:txBody>
        </p:sp>
      </p:grpSp>
    </p:spTree>
    <p:extLst>
      <p:ext uri="{BB962C8B-B14F-4D97-AF65-F5344CB8AC3E}">
        <p14:creationId xmlns:p14="http://schemas.microsoft.com/office/powerpoint/2010/main" val="49458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7C8F8-8C86-45EA-8998-BA0618C55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310767E-E704-D939-C78A-AF6F68A837AA}"/>
              </a:ext>
            </a:extLst>
          </p:cNvPr>
          <p:cNvGrpSpPr/>
          <p:nvPr/>
        </p:nvGrpSpPr>
        <p:grpSpPr>
          <a:xfrm>
            <a:off x="558832" y="1031506"/>
            <a:ext cx="11074335" cy="4794988"/>
            <a:chOff x="401384" y="1031506"/>
            <a:chExt cx="11074335" cy="479498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AE9BB84-E2FE-F57C-B32A-E019CFFD3B2A}"/>
                </a:ext>
              </a:extLst>
            </p:cNvPr>
            <p:cNvGrpSpPr/>
            <p:nvPr/>
          </p:nvGrpSpPr>
          <p:grpSpPr>
            <a:xfrm>
              <a:off x="401384" y="1031506"/>
              <a:ext cx="11074335" cy="1505449"/>
              <a:chOff x="401384" y="933356"/>
              <a:chExt cx="11074335" cy="1505449"/>
            </a:xfrm>
          </p:grpSpPr>
          <p:pic>
            <p:nvPicPr>
              <p:cNvPr id="13" name="Picture 12" descr="A math equations on a white background&#10;&#10;AI-generated content may be incorrect.">
                <a:extLst>
                  <a:ext uri="{FF2B5EF4-FFF2-40B4-BE49-F238E27FC236}">
                    <a16:creationId xmlns:a16="http://schemas.microsoft.com/office/drawing/2014/main" id="{461F6546-7B2C-BB28-ED65-F29DED45D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0272" y="1418129"/>
                <a:ext cx="5140157" cy="1020676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757BB1-608B-EA33-8198-3456C1C13DE9}"/>
                  </a:ext>
                </a:extLst>
              </p:cNvPr>
              <p:cNvSpPr txBox="1"/>
              <p:nvPr/>
            </p:nvSpPr>
            <p:spPr>
              <a:xfrm>
                <a:off x="401384" y="933356"/>
                <a:ext cx="110743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/>
                  <a:t>The velocity verlet method a Force </a:t>
                </a:r>
                <a:r>
                  <a:rPr lang="en-IN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F(x(t),t) </a:t>
                </a:r>
                <a:r>
                  <a:rPr lang="en-IN" sz="2400"/>
                  <a:t>will be: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4411CE6-5B07-D4C7-1437-695A8E5A14AD}"/>
                </a:ext>
              </a:extLst>
            </p:cNvPr>
            <p:cNvGrpSpPr/>
            <p:nvPr/>
          </p:nvGrpSpPr>
          <p:grpSpPr>
            <a:xfrm>
              <a:off x="401384" y="4182805"/>
              <a:ext cx="11074334" cy="1643689"/>
              <a:chOff x="401385" y="4030477"/>
              <a:chExt cx="11074334" cy="164368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258B12E-4B92-E545-E09A-ECDBB7672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9558" y="5064481"/>
                <a:ext cx="6001588" cy="60968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6507A3-AAC3-CD61-95C5-C961F3E8742B}"/>
                  </a:ext>
                </a:extLst>
              </p:cNvPr>
              <p:cNvSpPr txBox="1"/>
              <p:nvPr/>
            </p:nvSpPr>
            <p:spPr>
              <a:xfrm>
                <a:off x="401385" y="4030477"/>
                <a:ext cx="110743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IN" sz="2400"/>
                  <a:t>For a particle with charge with charge q under magnetic field</a:t>
                </a:r>
                <a:r>
                  <a:rPr lang="en-IN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B(x), </a:t>
                </a:r>
                <a:r>
                  <a:rPr lang="en-IN" sz="2400"/>
                  <a:t>the Lorentz force is </a:t>
                </a:r>
                <a:r>
                  <a:rPr lang="en-IN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F(</a:t>
                </a:r>
                <a:r>
                  <a:rPr lang="en-IN" sz="24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x,v</a:t>
                </a:r>
                <a:r>
                  <a:rPr lang="en-IN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qv x B(x) </a:t>
                </a:r>
                <a:r>
                  <a:rPr lang="en-IN" sz="2400"/>
                  <a:t>and the above equation can be written as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616FC4-631B-17DD-04C7-3D898E8FD02C}"/>
                </a:ext>
              </a:extLst>
            </p:cNvPr>
            <p:cNvGrpSpPr/>
            <p:nvPr/>
          </p:nvGrpSpPr>
          <p:grpSpPr>
            <a:xfrm>
              <a:off x="401384" y="2739962"/>
              <a:ext cx="11074334" cy="1215808"/>
              <a:chOff x="401384" y="2508188"/>
              <a:chExt cx="11074334" cy="121580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D1792FC-30C0-CC8D-008C-28131F053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922" y="3134004"/>
                <a:ext cx="6108156" cy="5899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CBDCB8-D566-3034-E2D4-46FE61D3EDE8}"/>
                  </a:ext>
                </a:extLst>
              </p:cNvPr>
              <p:cNvSpPr txBox="1"/>
              <p:nvPr/>
            </p:nvSpPr>
            <p:spPr>
              <a:xfrm>
                <a:off x="401384" y="2508188"/>
                <a:ext cx="110743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For a force dependent on velocity, 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F(</a:t>
                </a:r>
                <a:r>
                  <a:rPr lang="en-US" sz="24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x,v,t</a:t>
                </a:r>
                <a:r>
                  <a:rPr 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2400"/>
                  <a:t> it would become</a:t>
                </a:r>
                <a:endParaRPr lang="en-IN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358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493D5-A932-A8E4-C660-09801174D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65" y="545284"/>
            <a:ext cx="10565235" cy="5984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/>
              <a:t>Defining some terms</a:t>
            </a:r>
          </a:p>
          <a:p>
            <a:r>
              <a:rPr lang="en-IN" sz="2200"/>
              <a:t>v=v(t)                              </a:t>
            </a:r>
          </a:p>
          <a:p>
            <a:r>
              <a:rPr lang="en-IN" sz="2200"/>
              <a:t>B=B(x(t))</a:t>
            </a:r>
          </a:p>
          <a:p>
            <a:r>
              <a:rPr lang="en-IN" sz="2200"/>
              <a:t>w=v(</a:t>
            </a:r>
            <a:r>
              <a:rPr lang="en-IN" sz="2200" err="1"/>
              <a:t>t+dt</a:t>
            </a:r>
            <a:r>
              <a:rPr lang="en-IN" sz="2200"/>
              <a:t>)</a:t>
            </a:r>
          </a:p>
          <a:p>
            <a:r>
              <a:rPr lang="en-IN" sz="2200"/>
              <a:t>c=B(x(</a:t>
            </a:r>
            <a:r>
              <a:rPr lang="en-IN" sz="2200" err="1"/>
              <a:t>t+dt</a:t>
            </a:r>
            <a:r>
              <a:rPr lang="en-IN" sz="2200"/>
              <a:t>))</a:t>
            </a:r>
          </a:p>
          <a:p>
            <a:r>
              <a:rPr lang="el-GR" sz="2400"/>
              <a:t>α</a:t>
            </a:r>
            <a:r>
              <a:rPr lang="en-IN" sz="2200"/>
              <a:t>= </a:t>
            </a:r>
            <a:r>
              <a:rPr lang="en-IN" sz="2400" err="1"/>
              <a:t>q∆t</a:t>
            </a:r>
            <a:r>
              <a:rPr lang="en-IN" sz="2400"/>
              <a:t>/(2m)</a:t>
            </a:r>
            <a:endParaRPr lang="en-IN" sz="2200"/>
          </a:p>
          <a:p>
            <a:pPr marL="0" indent="0">
              <a:buNone/>
            </a:pPr>
            <a:r>
              <a:rPr lang="en-IN" sz="2200"/>
              <a:t>Then previous equation becomes</a:t>
            </a:r>
          </a:p>
          <a:p>
            <a:pPr marL="0" indent="0">
              <a:buNone/>
            </a:pPr>
            <a:r>
              <a:rPr lang="en-IN" sz="2200"/>
              <a:t>and 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d = (v+</a:t>
            </a:r>
            <a:r>
              <a:rPr lang="el-GR" sz="2000">
                <a:latin typeface="Cambria Math" panose="02040503050406030204" pitchFamily="18" charset="0"/>
                <a:ea typeface="Cambria Math" panose="02040503050406030204" pitchFamily="18" charset="0"/>
              </a:rPr>
              <a:t> α 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v x B)</a:t>
            </a:r>
            <a:endParaRPr lang="en-IN" sz="2200" b="1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sz="2200"/>
              <a:t>Dotting with c on both sides equation becomes </a:t>
            </a:r>
            <a:r>
              <a:rPr lang="en-IN" sz="2200" err="1">
                <a:latin typeface="Cambria Math" panose="02040503050406030204" pitchFamily="18" charset="0"/>
                <a:ea typeface="Cambria Math" panose="02040503050406030204" pitchFamily="18" charset="0"/>
              </a:rPr>
              <a:t>w.c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IN" sz="2200" err="1">
                <a:latin typeface="Cambria Math" panose="02040503050406030204" pitchFamily="18" charset="0"/>
                <a:ea typeface="Cambria Math" panose="02040503050406030204" pitchFamily="18" charset="0"/>
              </a:rPr>
              <a:t>d.c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2200"/>
              <a:t>because 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w x c </a:t>
            </a:r>
            <a:r>
              <a:rPr lang="en-IN" sz="2200"/>
              <a:t>is perpendicular to </a:t>
            </a:r>
            <a:r>
              <a:rPr lang="en-IN" sz="220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  <a:p>
            <a:pPr marL="0" indent="0">
              <a:buNone/>
            </a:pPr>
            <a:r>
              <a:rPr lang="en-IN" sz="2200"/>
              <a:t>Crossing equation 1 with c on both sides with c, we get</a:t>
            </a:r>
          </a:p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9F6D2-37C1-6035-0589-D5D4B7D85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516" y="5685953"/>
            <a:ext cx="3419952" cy="37014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D383AA-DD92-B8AA-42BD-5F141BE076E2}"/>
              </a:ext>
            </a:extLst>
          </p:cNvPr>
          <p:cNvGrpSpPr/>
          <p:nvPr/>
        </p:nvGrpSpPr>
        <p:grpSpPr>
          <a:xfrm>
            <a:off x="5480382" y="3735178"/>
            <a:ext cx="3883110" cy="676164"/>
            <a:chOff x="5294446" y="3698602"/>
            <a:chExt cx="3883110" cy="6761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1CEB42-3369-0F3C-9E3F-A6F4DFB2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4446" y="3698602"/>
              <a:ext cx="3220380" cy="6761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5AA76B-F075-9F4D-27B8-36A2F76B6724}"/>
                </a:ext>
              </a:extLst>
            </p:cNvPr>
            <p:cNvSpPr txBox="1"/>
            <p:nvPr/>
          </p:nvSpPr>
          <p:spPr>
            <a:xfrm>
              <a:off x="8514826" y="3698602"/>
              <a:ext cx="662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43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277F69-0DA9-8324-D93E-67189B9BEA38}"/>
              </a:ext>
            </a:extLst>
          </p:cNvPr>
          <p:cNvGrpSpPr/>
          <p:nvPr/>
        </p:nvGrpSpPr>
        <p:grpSpPr>
          <a:xfrm>
            <a:off x="586740" y="970273"/>
            <a:ext cx="10049255" cy="5117917"/>
            <a:chOff x="431703" y="988561"/>
            <a:chExt cx="10049255" cy="51179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353CE0-31BC-7391-66E2-CCC8B53FD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2155" y="1563293"/>
              <a:ext cx="3867690" cy="6192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D2B435-5742-B9AE-BC8F-D1766E0D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5786" y="3566160"/>
              <a:ext cx="7588798" cy="254031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BC2BFB-7AB4-384C-CD33-4E3B3611F51C}"/>
                </a:ext>
              </a:extLst>
            </p:cNvPr>
            <p:cNvSpPr txBox="1"/>
            <p:nvPr/>
          </p:nvSpPr>
          <p:spPr>
            <a:xfrm>
              <a:off x="431703" y="988561"/>
              <a:ext cx="10049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/>
                <a:t>Using this value of w x c in equation 1 and isolating w we get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175226-091D-8639-FF92-3F99E7CCCB9B}"/>
                </a:ext>
              </a:extLst>
            </p:cNvPr>
            <p:cNvSpPr txBox="1"/>
            <p:nvPr/>
          </p:nvSpPr>
          <p:spPr>
            <a:xfrm>
              <a:off x="431704" y="2598003"/>
              <a:ext cx="9381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IN" sz="2400"/>
                <a:t>We get these equations by putting back values of defined terms and we just found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CA52-4B82-09CA-1B2D-07E861F5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Trajectory of electron found for end time = 10^-3, electron starting from (0,2re,0)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0BAA6-AB7F-8497-17F7-A263146BB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250" y="1966377"/>
            <a:ext cx="6304050" cy="4728038"/>
          </a:xfrm>
        </p:spPr>
      </p:pic>
    </p:spTree>
    <p:extLst>
      <p:ext uri="{BB962C8B-B14F-4D97-AF65-F5344CB8AC3E}">
        <p14:creationId xmlns:p14="http://schemas.microsoft.com/office/powerpoint/2010/main" val="79892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D31D435-4599-02FF-FFCB-431071E61C19}"/>
              </a:ext>
            </a:extLst>
          </p:cNvPr>
          <p:cNvSpPr txBox="1"/>
          <p:nvPr/>
        </p:nvSpPr>
        <p:spPr>
          <a:xfrm>
            <a:off x="1274978" y="2957393"/>
            <a:ext cx="302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Time step dt =10^-9</a:t>
            </a:r>
          </a:p>
          <a:p>
            <a:r>
              <a:rPr lang="en-IN" sz="2400" dirty="0"/>
              <a:t>End time = 10^-4</a:t>
            </a:r>
          </a:p>
        </p:txBody>
      </p:sp>
      <p:pic>
        <p:nvPicPr>
          <p:cNvPr id="16" name="1e-4charged_particle_motion">
            <a:hlinkClick r:id="" action="ppaction://media"/>
            <a:extLst>
              <a:ext uri="{FF2B5EF4-FFF2-40B4-BE49-F238E27FC236}">
                <a16:creationId xmlns:a16="http://schemas.microsoft.com/office/drawing/2014/main" id="{8F6CF10D-D480-F15F-2AFD-AA248FB6B3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3403" y="991691"/>
            <a:ext cx="6374255" cy="4780690"/>
          </a:xfrm>
        </p:spPr>
      </p:pic>
    </p:spTree>
    <p:extLst>
      <p:ext uri="{BB962C8B-B14F-4D97-AF65-F5344CB8AC3E}">
        <p14:creationId xmlns:p14="http://schemas.microsoft.com/office/powerpoint/2010/main" val="97447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e-3charged_particle_motion">
            <a:hlinkClick r:id="" action="ppaction://media"/>
            <a:extLst>
              <a:ext uri="{FF2B5EF4-FFF2-40B4-BE49-F238E27FC236}">
                <a16:creationId xmlns:a16="http://schemas.microsoft.com/office/drawing/2014/main" id="{719DDA00-427D-A48A-07C8-37A1B2DF3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7556" y="724196"/>
            <a:ext cx="6628825" cy="4971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86A80-70EE-4CF4-3061-FCFDEFC13026}"/>
              </a:ext>
            </a:extLst>
          </p:cNvPr>
          <p:cNvSpPr txBox="1"/>
          <p:nvPr/>
        </p:nvSpPr>
        <p:spPr>
          <a:xfrm>
            <a:off x="1085619" y="2922523"/>
            <a:ext cx="3028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Time step dt = 10^-9</a:t>
            </a:r>
          </a:p>
          <a:p>
            <a:r>
              <a:rPr lang="en-IN" sz="2400" dirty="0"/>
              <a:t>End time = 10^-3</a:t>
            </a:r>
          </a:p>
        </p:txBody>
      </p:sp>
    </p:spTree>
    <p:extLst>
      <p:ext uri="{BB962C8B-B14F-4D97-AF65-F5344CB8AC3E}">
        <p14:creationId xmlns:p14="http://schemas.microsoft.com/office/powerpoint/2010/main" val="183943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e-2(1e-8)charged_particle_motion">
            <a:hlinkClick r:id="" action="ppaction://media"/>
            <a:extLst>
              <a:ext uri="{FF2B5EF4-FFF2-40B4-BE49-F238E27FC236}">
                <a16:creationId xmlns:a16="http://schemas.microsoft.com/office/drawing/2014/main" id="{84FB9424-E284-A781-14AF-5433A81D8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0545" y="1132674"/>
            <a:ext cx="6431347" cy="4823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53F1B2-6B9A-0D09-BA0B-E3F423A3B0EF}"/>
              </a:ext>
            </a:extLst>
          </p:cNvPr>
          <p:cNvSpPr txBox="1"/>
          <p:nvPr/>
        </p:nvSpPr>
        <p:spPr>
          <a:xfrm>
            <a:off x="1144005" y="3013501"/>
            <a:ext cx="3355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Time step dt = 10^-8</a:t>
            </a:r>
          </a:p>
          <a:p>
            <a:r>
              <a:rPr lang="en-IN" sz="2400" dirty="0"/>
              <a:t>End time = 10^-2</a:t>
            </a:r>
          </a:p>
        </p:txBody>
      </p:sp>
    </p:spTree>
    <p:extLst>
      <p:ext uri="{BB962C8B-B14F-4D97-AF65-F5344CB8AC3E}">
        <p14:creationId xmlns:p14="http://schemas.microsoft.com/office/powerpoint/2010/main" val="17648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77196-011B-644F-D3C8-7E533ED68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05" y="1275125"/>
            <a:ext cx="6269371" cy="470203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1936C0-C409-CB21-C1C0-7EBB71055363}"/>
              </a:ext>
            </a:extLst>
          </p:cNvPr>
          <p:cNvSpPr txBox="1"/>
          <p:nvPr/>
        </p:nvSpPr>
        <p:spPr>
          <a:xfrm>
            <a:off x="2288370" y="6075208"/>
            <a:ext cx="212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When set KE[0] =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9535D4-8E04-984E-A82F-B3BDAF539276}"/>
              </a:ext>
            </a:extLst>
          </p:cNvPr>
          <p:cNvGrpSpPr/>
          <p:nvPr/>
        </p:nvGrpSpPr>
        <p:grpSpPr>
          <a:xfrm>
            <a:off x="6096000" y="1430836"/>
            <a:ext cx="6060772" cy="5012964"/>
            <a:chOff x="6096000" y="1431576"/>
            <a:chExt cx="6060772" cy="50129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ADB8D7-3A97-633E-6EFC-A2422DF76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31576"/>
              <a:ext cx="6060772" cy="45455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3B21FF-6A2A-B812-7171-7F00478FC2C8}"/>
                </a:ext>
              </a:extLst>
            </p:cNvPr>
            <p:cNvSpPr txBox="1"/>
            <p:nvPr/>
          </p:nvSpPr>
          <p:spPr>
            <a:xfrm>
              <a:off x="7774522" y="6075208"/>
              <a:ext cx="3237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When initial KE is not taken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81E43C-CEF5-EB4C-63DF-EA51FB4D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70" y="807636"/>
            <a:ext cx="7011413" cy="574173"/>
          </a:xfrm>
        </p:spPr>
        <p:txBody>
          <a:bodyPr>
            <a:normAutofit/>
          </a:bodyPr>
          <a:lstStyle/>
          <a:p>
            <a:pPr algn="ctr"/>
            <a:r>
              <a:rPr lang="en-IN" sz="2000" dirty="0"/>
              <a:t>Kinetic energy vs t graph (for end time = 10^-3)</a:t>
            </a:r>
          </a:p>
        </p:txBody>
      </p:sp>
    </p:spTree>
    <p:extLst>
      <p:ext uri="{BB962C8B-B14F-4D97-AF65-F5344CB8AC3E}">
        <p14:creationId xmlns:p14="http://schemas.microsoft.com/office/powerpoint/2010/main" val="374529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53F1B2-6B9A-0D09-BA0B-E3F423A3B0EF}"/>
                  </a:ext>
                </a:extLst>
              </p:cNvPr>
              <p:cNvSpPr txBox="1"/>
              <p:nvPr/>
            </p:nvSpPr>
            <p:spPr>
              <a:xfrm>
                <a:off x="1144005" y="3013501"/>
                <a:ext cx="4951994" cy="1043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/>
                  <a:t>If we take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</a:rPr>
                      <m:t>ⅆ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I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IN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𝑚𝑎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IN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IN" sz="2400" dirty="0"/>
              </a:p>
              <a:p>
                <a:r>
                  <a:rPr lang="en-IN" sz="2400" dirty="0"/>
                  <a:t>And End Time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=ⅆ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53F1B2-6B9A-0D09-BA0B-E3F423A3B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" y="3013501"/>
                <a:ext cx="4951994" cy="1043684"/>
              </a:xfrm>
              <a:prstGeom prst="rect">
                <a:avLst/>
              </a:prstGeom>
              <a:blipFill>
                <a:blip r:embed="rId4"/>
                <a:stretch>
                  <a:fillRect l="-1970" t="-581" b="-12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Magnetic_mirror">
            <a:hlinkClick r:id="" action="ppaction://media"/>
            <a:extLst>
              <a:ext uri="{FF2B5EF4-FFF2-40B4-BE49-F238E27FC236}">
                <a16:creationId xmlns:a16="http://schemas.microsoft.com/office/drawing/2014/main" id="{2E3F5A66-B41E-76DC-BDB4-1B9F65E26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5999" y="1354013"/>
            <a:ext cx="5816879" cy="4362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20539B-AA4D-C18D-6A39-D36F19907744}"/>
                  </a:ext>
                </a:extLst>
              </p:cNvPr>
              <p:cNvSpPr txBox="1"/>
              <p:nvPr/>
            </p:nvSpPr>
            <p:spPr>
              <a:xfrm>
                <a:off x="1144005" y="4057185"/>
                <a:ext cx="4873752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IN" dirty="0"/>
                  <a:t> = magnitude of Magnetic field at (0,2Re,0)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20539B-AA4D-C18D-6A39-D36F19907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" y="4057185"/>
                <a:ext cx="4873752" cy="391902"/>
              </a:xfrm>
              <a:prstGeom prst="rect">
                <a:avLst/>
              </a:prstGeom>
              <a:blipFill>
                <a:blip r:embed="rId6"/>
                <a:stretch>
                  <a:fillRect t="-9375" r="-751" b="-18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91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A2A97-3D54-7062-D8C0-ECCB5498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879176"/>
            <a:ext cx="7011413" cy="1013800"/>
          </a:xfrm>
        </p:spPr>
        <p:txBody>
          <a:bodyPr>
            <a:normAutofit/>
          </a:bodyPr>
          <a:lstStyle/>
          <a:p>
            <a:r>
              <a:rPr lang="en-IN"/>
              <a:t>				Aim of project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9E42-67A1-ABDB-CF07-7C51768B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896533"/>
            <a:ext cx="7011413" cy="39622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To find trajectory of moving electron under Earth’s magnetic field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Using </a:t>
            </a:r>
            <a:r>
              <a:rPr lang="en-IN" sz="2000" b="1" dirty="0"/>
              <a:t>Magnetic Velocity Verlet Method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Initial conditions given: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Electron with 30kev energy starts moving at magnetic equatorial plane at 1Re altitude </a:t>
            </a:r>
            <a:r>
              <a:rPr lang="en-IN" sz="2000" b="1" dirty="0"/>
              <a:t>above</a:t>
            </a:r>
            <a:r>
              <a:rPr lang="en-IN" sz="2000" dirty="0"/>
              <a:t> earths surface.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/>
              <a:t>Velocity is on </a:t>
            </a:r>
            <a:r>
              <a:rPr lang="en-IN" sz="2000" b="1" dirty="0"/>
              <a:t>northeast</a:t>
            </a:r>
            <a:r>
              <a:rPr lang="en-IN" sz="2000" dirty="0"/>
              <a:t> direction(45</a:t>
            </a:r>
            <a:r>
              <a:rPr lang="en-IN" sz="2000" dirty="0">
                <a:latin typeface="DengXian" panose="02010600030101010101" pitchFamily="2" charset="-122"/>
                <a:ea typeface="DengXian" panose="02010600030101010101" pitchFamily="2" charset="-122"/>
              </a:rPr>
              <a:t>° </a:t>
            </a:r>
            <a:r>
              <a:rPr lang="en-IN" sz="2000" dirty="0"/>
              <a:t>between north and east)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97CCB-174F-EDD8-9752-FA1EA72C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72" r="9476" b="-4"/>
          <a:stretch/>
        </p:blipFill>
        <p:spPr>
          <a:xfrm>
            <a:off x="8042147" y="1412167"/>
            <a:ext cx="3703320" cy="49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C1217-A32E-7B74-7795-BEAAA2BC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9686E7-D2B2-04B9-BBCC-FEC2418497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88370" y="807636"/>
                <a:ext cx="7011413" cy="57417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IN" sz="2000" dirty="0"/>
                  <a:t>Z coordinate/Re vs t graph (for end time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0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09686E7-D2B2-04B9-BBCC-FEC2418497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88370" y="807636"/>
                <a:ext cx="7011413" cy="574173"/>
              </a:xfrm>
              <a:blipFill>
                <a:blip r:embed="rId2"/>
                <a:stretch>
                  <a:fillRect b="-1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C4745A2-E590-B7CE-B13B-92866B70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90" y="1661235"/>
            <a:ext cx="5852172" cy="4389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2EB74-4EE9-30BC-55B4-C1F17B2BD8C3}"/>
              </a:ext>
            </a:extLst>
          </p:cNvPr>
          <p:cNvSpPr txBox="1"/>
          <p:nvPr/>
        </p:nvSpPr>
        <p:spPr>
          <a:xfrm>
            <a:off x="1350264" y="6171134"/>
            <a:ext cx="949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tells us that electron is oscillating in earths dipole magnetic field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170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6589-B14D-D612-232E-72711C6E7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4326FB-3E8A-3648-E9AB-8E4A4FB1BE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88370" y="807636"/>
                <a:ext cx="7011413" cy="57417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IN" sz="2000" dirty="0"/>
                  <a:t>Kinetic energy/</a:t>
                </a:r>
                <a:r>
                  <a:rPr lang="en-IN" sz="2000" dirty="0" err="1"/>
                  <a:t>ke</a:t>
                </a:r>
                <a:r>
                  <a:rPr lang="en-IN" sz="2000"/>
                  <a:t>[0] </a:t>
                </a:r>
                <a:r>
                  <a:rPr lang="en-IN" sz="2000" dirty="0"/>
                  <a:t>vs t graph (for end time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0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4326FB-3E8A-3648-E9AB-8E4A4FB1B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88370" y="807636"/>
                <a:ext cx="7011413" cy="574173"/>
              </a:xfrm>
              <a:blipFill>
                <a:blip r:embed="rId2"/>
                <a:stretch>
                  <a:fillRect b="-1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4D3C75B-660A-8DDC-F2CC-9FD0E6CD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20" y="1381809"/>
            <a:ext cx="6169159" cy="46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0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BE879-F43B-91B9-B697-502E9375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0679642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Conclusion: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D1EB6-F857-526E-72F1-6C7708227E16}"/>
              </a:ext>
            </a:extLst>
          </p:cNvPr>
          <p:cNvSpPr txBox="1"/>
          <p:nvPr/>
        </p:nvSpPr>
        <p:spPr>
          <a:xfrm>
            <a:off x="581193" y="2340864"/>
            <a:ext cx="10679642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project, we successfully simulated the motion of an electron in Earth’s dipole magnetic field using the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Magnetic Velocity Verlet Method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Which demonstrated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magnetic mirror effect</a:t>
            </a:r>
          </a:p>
          <a:p>
            <a:pPr marL="800100" lvl="1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phenomenon where charged particles reflect back and forth along magnetic field lines due to conservation of their magnetic moment.</a:t>
            </a:r>
          </a:p>
        </p:txBody>
      </p:sp>
    </p:spTree>
    <p:extLst>
      <p:ext uri="{BB962C8B-B14F-4D97-AF65-F5344CB8AC3E}">
        <p14:creationId xmlns:p14="http://schemas.microsoft.com/office/powerpoint/2010/main" val="2274364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07948-DDC9-5189-4A50-D5A3F38C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0679642" cy="1188720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F18AF-E791-DC07-BFBC-33C06F921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10679642" cy="36344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>
                <a:hlinkClick r:id="rId2"/>
              </a:rPr>
              <a:t>https://arxiv.org/pdf/2008.11810</a:t>
            </a:r>
            <a:endParaRPr lang="en-I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>
                <a:hlinkClick r:id="rId3"/>
              </a:rPr>
              <a:t>https://en.wikipedia.org/wiki/Spherical_coordinate_system</a:t>
            </a:r>
            <a:endParaRPr lang="en-I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>
                <a:hlinkClick r:id="rId4"/>
              </a:rPr>
              <a:t>https://en.wikipedia.org/wiki/Dipole_model_of_the_Earth%27s_magnetic_field</a:t>
            </a:r>
            <a:endParaRPr lang="en-I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>
                <a:hlinkClick r:id="rId5"/>
              </a:rPr>
              <a:t>https://tonypaxton.org/Notes/MD.pdf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770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Video 25" descr="Line And Dots">
            <a:extLst>
              <a:ext uri="{FF2B5EF4-FFF2-40B4-BE49-F238E27FC236}">
                <a16:creationId xmlns:a16="http://schemas.microsoft.com/office/drawing/2014/main" id="{D22016C1-C302-4840-5529-96D466275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1526" y="-82292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23" y="3078089"/>
            <a:ext cx="10905059" cy="7018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Ramagiri JAIDHAR	-	EP23BTECH11021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Y VENKAT RAGHAV		-	EP23BTECH11035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BONU VIDYA SAGAR	-	EP23BTECH11006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2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3AAED4-361B-ABD4-DBEA-C9089152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814221"/>
          </a:xfrm>
        </p:spPr>
        <p:txBody>
          <a:bodyPr>
            <a:normAutofit/>
          </a:bodyPr>
          <a:lstStyle/>
          <a:p>
            <a:r>
              <a:rPr lang="en-IN"/>
              <a:t>		Earth’s magnetic Field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36E190-72FA-7309-4678-EA22B00D37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9592" y="2112264"/>
                <a:ext cx="6675120" cy="414984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dipole model of the Earth's magnetic field is a first order approximation of the rather complex true Earth's magnetic field.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0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Nunito Sans" pitchFamily="2" charset="0"/>
                  </a:rPr>
                  <a:t>The following equations describe the dipole magnetic field 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unito Sans" pitchFamily="2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Re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unc>
                      <m:funcPr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I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IN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1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IN" sz="1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IN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unc>
                      <m:funcPr>
                        <m:ctrlP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IN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IN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en-IN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(azimuthal symmetry)</a:t>
                </a:r>
              </a:p>
              <a:p>
                <a:pPr marL="324000" lvl="1" indent="0">
                  <a:buNone/>
                </a:pPr>
                <a:r>
                  <a:rPr lang="en-US" sz="1800" dirty="0">
                    <a:latin typeface="Nunito Sans" pitchFamily="2" charset="0"/>
                  </a:rPr>
                  <a:t>		w</a:t>
                </a: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unito Sans" pitchFamily="2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18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18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12</m:t>
                    </m:r>
                    <m:r>
                      <a:rPr lang="en-IN" sz="18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8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Nunito Sans" pitchFamily="2" charset="0"/>
                  </a:rPr>
                  <a:t> T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endParaRPr lang="en-IN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36E190-72FA-7309-4678-EA22B00D37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9592" y="2112264"/>
                <a:ext cx="6675120" cy="4149849"/>
              </a:xfrm>
              <a:blipFill>
                <a:blip r:embed="rId2"/>
                <a:stretch>
                  <a:fillRect l="-548" t="-3824" r="-5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E6FD20A-05E0-25CC-AA84-7D7A24AD9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89" y="764565"/>
            <a:ext cx="4301483" cy="53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3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464F-11C8-2C9E-0150-358F13B0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5" y="684640"/>
            <a:ext cx="9642109" cy="548025"/>
          </a:xfrm>
        </p:spPr>
        <p:txBody>
          <a:bodyPr>
            <a:normAutofit fontScale="90000"/>
          </a:bodyPr>
          <a:lstStyle/>
          <a:p>
            <a:r>
              <a:rPr lang="en-IN"/>
              <a:t>Converting polar coordinates to cartesian coordinates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E9ABD4-CA25-E1E2-9996-C2127189B9F9}"/>
              </a:ext>
            </a:extLst>
          </p:cNvPr>
          <p:cNvGrpSpPr/>
          <p:nvPr/>
        </p:nvGrpSpPr>
        <p:grpSpPr>
          <a:xfrm>
            <a:off x="537507" y="1232665"/>
            <a:ext cx="6962175" cy="5078313"/>
            <a:chOff x="569735" y="1102531"/>
            <a:chExt cx="6962175" cy="5078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3AC7CE-4696-6A9F-38F1-6FAFEE386E48}"/>
                </a:ext>
              </a:extLst>
            </p:cNvPr>
            <p:cNvSpPr txBox="1"/>
            <p:nvPr/>
          </p:nvSpPr>
          <p:spPr>
            <a:xfrm>
              <a:off x="569735" y="1102531"/>
              <a:ext cx="6962175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dirty="0"/>
                <a:t> r is position of particle and from distance formula is given by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dirty="0"/>
                <a:t>Theta (</a:t>
              </a:r>
              <a:r>
                <a:rPr lang="el-GR" dirty="0"/>
                <a:t>θ</a:t>
              </a:r>
              <a:r>
                <a:rPr lang="en-IN" dirty="0"/>
                <a:t>) is the angle between z axis and the radial line and is given by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dirty="0"/>
                <a:t>Phi(Ф) is the angle of rotation, which is angle between x axis and projection of radial line on x-y plane and is given by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dirty="0"/>
                <a:t>This function is given by arctan2(</a:t>
              </a:r>
              <a:r>
                <a:rPr lang="el-GR" dirty="0">
                  <a:latin typeface="DengXian" panose="02010600030101010101" pitchFamily="2" charset="-122"/>
                  <a:ea typeface="DengXian" panose="02010600030101010101" pitchFamily="2" charset="-122"/>
                </a:rPr>
                <a:t>φ</a:t>
              </a:r>
              <a:r>
                <a:rPr lang="en-IN" dirty="0"/>
                <a:t>) in computational methods.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CE286F-0646-CF12-9617-F7887C15A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926" y="1413201"/>
              <a:ext cx="2162477" cy="5334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99684C-9944-0C6B-0300-C8F19EA13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7926" y="2425412"/>
              <a:ext cx="3905795" cy="6858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89F968B-898D-EC1C-B2CA-D75B5FF527B5}"/>
                </a:ext>
              </a:extLst>
            </p:cNvPr>
            <p:cNvGrpSpPr/>
            <p:nvPr/>
          </p:nvGrpSpPr>
          <p:grpSpPr>
            <a:xfrm>
              <a:off x="1922917" y="3993197"/>
              <a:ext cx="4255812" cy="1752845"/>
              <a:chOff x="2442604" y="4550030"/>
              <a:chExt cx="4255812" cy="175284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35E541D-2277-26D1-EE6F-174DDAF78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1779" y="4550030"/>
                <a:ext cx="3486637" cy="175284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E0227D7-8E79-265D-309F-E6167A5AA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2604" y="5159089"/>
                <a:ext cx="485843" cy="428685"/>
              </a:xfrm>
              <a:prstGeom prst="rect">
                <a:avLst/>
              </a:prstGeom>
            </p:spPr>
          </p:pic>
        </p:grpSp>
      </p:grpSp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5E5E351E-C63F-E012-7D58-66A14E563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587052" y="1810072"/>
            <a:ext cx="4067441" cy="3503723"/>
          </a:xfrm>
        </p:spPr>
      </p:pic>
    </p:spTree>
    <p:extLst>
      <p:ext uri="{BB962C8B-B14F-4D97-AF65-F5344CB8AC3E}">
        <p14:creationId xmlns:p14="http://schemas.microsoft.com/office/powerpoint/2010/main" val="232402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8CC51-3F51-E79B-64C2-63213BE99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D5A8-8209-F163-A86A-0B91A490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5" y="684640"/>
            <a:ext cx="9642109" cy="548025"/>
          </a:xfrm>
        </p:spPr>
        <p:txBody>
          <a:bodyPr>
            <a:normAutofit fontScale="90000"/>
          </a:bodyPr>
          <a:lstStyle/>
          <a:p>
            <a:r>
              <a:rPr lang="en-IN"/>
              <a:t>Converting polar coordinates to cartesian coordinates</a:t>
            </a:r>
          </a:p>
        </p:txBody>
      </p:sp>
      <p:pic>
        <p:nvPicPr>
          <p:cNvPr id="1026" name="Picture 2" descr="What is Spherical Coordinate System? - Grad Plus">
            <a:extLst>
              <a:ext uri="{FF2B5EF4-FFF2-40B4-BE49-F238E27FC236}">
                <a16:creationId xmlns:a16="http://schemas.microsoft.com/office/drawing/2014/main" id="{5A96D56E-487D-0D40-7DDD-BFF63D0EA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339" y="1963959"/>
            <a:ext cx="3299244" cy="329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69B0A77-08C1-AB40-1553-9FF8E9E8AC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417" y="1716370"/>
                <a:ext cx="8039857" cy="342525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be unit vectors along 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r, 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directions respectively then :</a:t>
                </a:r>
                <a:endParaRPr lang="en-IN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097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sin(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x̂ + sin(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ŷ + cos(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ẑ</a:t>
                </a:r>
              </a:p>
              <a:p>
                <a:pPr marL="6097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l-G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x̂ + cos(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ŷ - sin(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ẑ</a:t>
                </a:r>
              </a:p>
              <a:p>
                <a:pPr marL="609750" lvl="1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l-G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-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sin(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x̂ + cos(</a:t>
                </a:r>
                <a:r>
                  <a:rPr lang="el-GR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φ)</a:t>
                </a:r>
                <a:r>
                  <a:rPr lang="en-IN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ŷ + 0ẑ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69B0A77-08C1-AB40-1553-9FF8E9E8A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417" y="1716370"/>
                <a:ext cx="8039857" cy="3425259"/>
              </a:xfrm>
              <a:blipFill>
                <a:blip r:embed="rId3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363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4F11-C001-FB66-4E6B-5A0274DE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Intro </a:t>
            </a:r>
            <a:r>
              <a:rPr lang="en-US" dirty="0"/>
              <a:t>to</a:t>
            </a:r>
            <a:r>
              <a:rPr lang="en-US" sz="3200" dirty="0"/>
              <a:t> Verlet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8ACB4-1D9F-3C1A-83CB-F97E798FC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Verlet Integration is a numerical method used to integrate Newton’s equations of motion.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It is frequently used to calculate trajectories of particles in molecular dynamics simulations and computer graphics.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Verlet integrator provides good numerical stability.</a:t>
            </a:r>
          </a:p>
        </p:txBody>
      </p:sp>
    </p:spTree>
    <p:extLst>
      <p:ext uri="{BB962C8B-B14F-4D97-AF65-F5344CB8AC3E}">
        <p14:creationId xmlns:p14="http://schemas.microsoft.com/office/powerpoint/2010/main" val="374112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FF10-A922-B905-BA29-7D0ED7A6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history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436C1-87D1-59CD-D94F-495276513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The Verlet algorithm was first used in 1791 by Jean Baptiste Delambre and has been rediscovered many times since then.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Most recently, it was used by Loup Verlet in 1960s for Molecular Dynamics.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It was also used by </a:t>
            </a:r>
            <a:r>
              <a:rPr lang="en-US" sz="2400" err="1"/>
              <a:t>P.H.Cowell</a:t>
            </a:r>
            <a:r>
              <a:rPr lang="en-US" sz="2400"/>
              <a:t> and </a:t>
            </a:r>
            <a:r>
              <a:rPr lang="en-US" sz="2400" err="1"/>
              <a:t>A.C.C.Crommelin</a:t>
            </a:r>
            <a:r>
              <a:rPr lang="en-US" sz="2400"/>
              <a:t> in 1909 to compute the orbit of Halley’s Comet.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In 1907, Carl Stormer used it to study the trajectories of electrical particles in a magnetic field (hence it is also called Stormer’s method).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46816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A126-D998-3C34-56DD-A36030FD9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71" y="1534886"/>
            <a:ext cx="10923165" cy="34801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The traditional verlet method is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But this cannot be used because acceleration in this case depends on velocity and not only position.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Therefore </a:t>
            </a:r>
            <a:r>
              <a:rPr lang="en-IN" sz="2200" b="1" dirty="0"/>
              <a:t>Magnetic Velocity Verlet Method </a:t>
            </a:r>
            <a:r>
              <a:rPr lang="en-IN" sz="2200" dirty="0"/>
              <a:t>is used which is given by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5A4B2-3B65-BD19-C917-8BD269F0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11" y="4331804"/>
            <a:ext cx="6106377" cy="2204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35B80-F4CD-2157-FD2D-C71CF766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93" y="2150464"/>
            <a:ext cx="6868484" cy="47631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7B093B-5C25-9003-4DCE-EE8E1A6D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811" y="751114"/>
            <a:ext cx="6267666" cy="623023"/>
          </a:xfrm>
        </p:spPr>
        <p:txBody>
          <a:bodyPr/>
          <a:lstStyle/>
          <a:p>
            <a:pPr algn="ctr"/>
            <a:r>
              <a:rPr lang="en-US"/>
              <a:t>Magnetic velocity Verlet method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56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BAD4-D88E-4B92-9880-D3226515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32" y="782625"/>
            <a:ext cx="10515600" cy="590012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/>
              <a:t>The standard </a:t>
            </a:r>
            <a:r>
              <a:rPr lang="en-IN" sz="2400" b="1"/>
              <a:t>Verlet algorithm </a:t>
            </a:r>
            <a:r>
              <a:rPr lang="en-IN" sz="2400"/>
              <a:t>is: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Adding these together, we get</a:t>
            </a:r>
            <a:endParaRPr lang="en-IN" sz="2400"/>
          </a:p>
          <a:p>
            <a:pPr>
              <a:buFont typeface="Arial" panose="020B0604020202020204" pitchFamily="34" charset="0"/>
              <a:buChar char="•"/>
            </a:pPr>
            <a:endParaRPr lang="en-IN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It’s inconvenient to carry two sets of positions (at t and t − δt) so, we prefer the </a:t>
            </a:r>
            <a:r>
              <a:rPr lang="en-US" sz="2400" b="1"/>
              <a:t>Velocity Verlet</a:t>
            </a:r>
            <a:r>
              <a:rPr lang="en-US" sz="2400"/>
              <a:t> </a:t>
            </a:r>
            <a:r>
              <a:rPr lang="en-US" sz="2400" b="1"/>
              <a:t>algorithm</a:t>
            </a:r>
            <a:r>
              <a:rPr lang="en-US" sz="2400"/>
              <a:t> which updates the positions and velocities like this:</a:t>
            </a:r>
            <a:endParaRPr lang="en-IN" sz="2400"/>
          </a:p>
          <a:p>
            <a:pPr>
              <a:buFont typeface="Arial" panose="020B0604020202020204" pitchFamily="34" charset="0"/>
              <a:buChar char="•"/>
            </a:pPr>
            <a:endParaRPr lang="en-IN" sz="2400"/>
          </a:p>
          <a:p>
            <a:pPr>
              <a:buFont typeface="Arial" panose="020B0604020202020204" pitchFamily="34" charset="0"/>
              <a:buChar char="•"/>
            </a:pPr>
            <a:endParaRPr lang="en-IN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99C5C8-6FFC-9166-2A6D-3870C3B3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6" y="5103689"/>
            <a:ext cx="4134427" cy="971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53B90-6392-3909-DAC0-8AA09770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308" y="1714337"/>
            <a:ext cx="6287377" cy="914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EE66D-90C8-0CA4-3ACA-6D98035B8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466" y="3380434"/>
            <a:ext cx="623021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70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BCB3CB0-4D4F-43FF-A96D-B507E5E7E119}">
  <we:reference id="wa104380518" version="3.7.0.0" store="en-US" storeType="OMEX"/>
  <we:alternateReferences>
    <we:reference id="wa104380518" version="3.7.0.0" store="wa104380518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754573d-77a6-4e3f-85a1-ec733af1f2d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39CFB6A564D54C828D6D0049C09992" ma:contentTypeVersion="15" ma:contentTypeDescription="Create a new document." ma:contentTypeScope="" ma:versionID="7ed7d61edaa689068876d016ef289a35">
  <xsd:schema xmlns:xsd="http://www.w3.org/2001/XMLSchema" xmlns:xs="http://www.w3.org/2001/XMLSchema" xmlns:p="http://schemas.microsoft.com/office/2006/metadata/properties" xmlns:ns3="6754573d-77a6-4e3f-85a1-ec733af1f2dd" xmlns:ns4="325b1215-01c7-4764-ab3f-ba77944b29b8" targetNamespace="http://schemas.microsoft.com/office/2006/metadata/properties" ma:root="true" ma:fieldsID="177e849065116d81f6b176c91aa6e85f" ns3:_="" ns4:_="">
    <xsd:import namespace="6754573d-77a6-4e3f-85a1-ec733af1f2dd"/>
    <xsd:import namespace="325b1215-01c7-4764-ab3f-ba77944b29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4573d-77a6-4e3f-85a1-ec733af1f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b1215-01c7-4764-ab3f-ba77944b29b8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325b1215-01c7-4764-ab3f-ba77944b29b8"/>
    <ds:schemaRef ds:uri="http://schemas.openxmlformats.org/package/2006/metadata/core-properties"/>
    <ds:schemaRef ds:uri="6754573d-77a6-4e3f-85a1-ec733af1f2d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ED1A02-4068-432F-8253-E00A065C030F}">
  <ds:schemaRefs>
    <ds:schemaRef ds:uri="325b1215-01c7-4764-ab3f-ba77944b29b8"/>
    <ds:schemaRef ds:uri="6754573d-77a6-4e3f-85a1-ec733af1f2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</TotalTime>
  <Words>1116</Words>
  <Application>Microsoft Office PowerPoint</Application>
  <PresentationFormat>Widescreen</PresentationFormat>
  <Paragraphs>110</Paragraphs>
  <Slides>24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DengXian</vt:lpstr>
      <vt:lpstr>Aptos</vt:lpstr>
      <vt:lpstr>Arial</vt:lpstr>
      <vt:lpstr>Cambria Math</vt:lpstr>
      <vt:lpstr>Franklin Gothic Book</vt:lpstr>
      <vt:lpstr>Franklin Gothic Demi</vt:lpstr>
      <vt:lpstr>Nunito Sans</vt:lpstr>
      <vt:lpstr>Wingdings</vt:lpstr>
      <vt:lpstr>Wingdings 2</vt:lpstr>
      <vt:lpstr>DividendVTI</vt:lpstr>
      <vt:lpstr>Trajectory of an Electron in Earth’s Magnetic Field</vt:lpstr>
      <vt:lpstr>    Aim of project</vt:lpstr>
      <vt:lpstr>  Earth’s magnetic Field</vt:lpstr>
      <vt:lpstr>Converting polar coordinates to cartesian coordinates</vt:lpstr>
      <vt:lpstr>Converting polar coordinates to cartesian coordinates</vt:lpstr>
      <vt:lpstr>Intro to Verlet</vt:lpstr>
      <vt:lpstr>history</vt:lpstr>
      <vt:lpstr>Magnetic velocity Verlet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Trajectory of electron found for end time = 10^-3, electron starting from (0,2re,0)</vt:lpstr>
      <vt:lpstr>PowerPoint Presentation</vt:lpstr>
      <vt:lpstr>PowerPoint Presentation</vt:lpstr>
      <vt:lpstr>PowerPoint Presentation</vt:lpstr>
      <vt:lpstr>Kinetic energy vs t graph (for end time = 10^-3)</vt:lpstr>
      <vt:lpstr>PowerPoint Presentation</vt:lpstr>
      <vt:lpstr>Z coordinate/Re vs t graph (for end time T≈1)</vt:lpstr>
      <vt:lpstr>Kinetic energy/ke[0] vs t graph (for end time T≈1)</vt:lpstr>
      <vt:lpstr>Conclusion: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Jaidhar Ramagiri</dc:creator>
  <cp:lastModifiedBy>Jaidhar Ramagiri</cp:lastModifiedBy>
  <cp:revision>2</cp:revision>
  <dcterms:created xsi:type="dcterms:W3CDTF">2025-04-17T18:20:24Z</dcterms:created>
  <dcterms:modified xsi:type="dcterms:W3CDTF">2025-07-26T14:05:43Z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0x0101004139CFB6A564D54C828D6D0049C09992</vt:lpwstr>
  </property>
</Properties>
</file>